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toner" userId="e7e1e4ba56981f68" providerId="LiveId" clId="{BD6FEB78-019D-470E-B3E7-9BF4DECDEC7D}"/>
    <pc:docChg chg="modSld">
      <pc:chgData name="Chris Stoner" userId="e7e1e4ba56981f68" providerId="LiveId" clId="{BD6FEB78-019D-470E-B3E7-9BF4DECDEC7D}" dt="2026-05-06T22:51:02.681" v="17" actId="20577"/>
      <pc:docMkLst>
        <pc:docMk/>
      </pc:docMkLst>
      <pc:sldChg chg="modSp mod">
        <pc:chgData name="Chris Stoner" userId="e7e1e4ba56981f68" providerId="LiveId" clId="{BD6FEB78-019D-470E-B3E7-9BF4DECDEC7D}" dt="2026-05-06T22:51:02.681" v="17" actId="20577"/>
        <pc:sldMkLst>
          <pc:docMk/>
          <pc:sldMk cId="0" sldId="256"/>
        </pc:sldMkLst>
        <pc:spChg chg="mod">
          <ac:chgData name="Chris Stoner" userId="e7e1e4ba56981f68" providerId="LiveId" clId="{BD6FEB78-019D-470E-B3E7-9BF4DECDEC7D}" dt="2026-05-06T22:51:02.681" v="17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Chris Stoner" userId="e7e1e4ba56981f68" providerId="LiveId" clId="{BD6FEB78-019D-470E-B3E7-9BF4DECDEC7D}" dt="2026-05-06T22:50:36.074" v="6" actId="20577"/>
          <ac:spMkLst>
            <pc:docMk/>
            <pc:sldMk cId="0" sldId="256"/>
            <ac:spMk id="14" creationId="{00000000-0000-0000-0000-000000000000}"/>
          </ac:spMkLst>
        </pc:spChg>
        <pc:spChg chg="mod">
          <ac:chgData name="Chris Stoner" userId="e7e1e4ba56981f68" providerId="LiveId" clId="{BD6FEB78-019D-470E-B3E7-9BF4DECDEC7D}" dt="2026-05-06T22:50:42.633" v="11" actId="20577"/>
          <ac:spMkLst>
            <pc:docMk/>
            <pc:sldMk cId="0" sldId="256"/>
            <ac:spMk id="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9951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029200" cy="5143500"/>
          </a:xfrm>
          <a:prstGeom prst="rect">
            <a:avLst/>
          </a:prstGeom>
          <a:solidFill>
            <a:srgbClr val="243156"/>
          </a:solidFill>
          <a:ln w="12700">
            <a:solidFill>
              <a:srgbClr val="2431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228600" y="27432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500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PACESETTERS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28600" y="658368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600" dirty="0">
                <a:solidFill>
                  <a:srgbClr val="8A9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228600" y="1234440"/>
            <a:ext cx="4663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Transactional Networking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228600" y="1874520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vs.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28600" y="2286000"/>
            <a:ext cx="46634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Relationship-Based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Development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228600" y="448056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9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2026|  Pacesetters Elite Baltimore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120640" y="0"/>
            <a:ext cx="4023360" cy="5143500"/>
          </a:xfrm>
          <a:prstGeom prst="rect">
            <a:avLst/>
          </a:prstGeom>
          <a:solidFill>
            <a:srgbClr val="111D35"/>
          </a:solidFill>
          <a:ln w="12700">
            <a:solidFill>
              <a:srgbClr val="111D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/home/claude/banner_car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20640" y="2926080"/>
            <a:ext cx="4023360" cy="221742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5120640" y="2926080"/>
            <a:ext cx="4023360" cy="2217420"/>
          </a:xfrm>
          <a:prstGeom prst="rect">
            <a:avLst/>
          </a:prstGeom>
          <a:solidFill>
            <a:srgbClr val="111D35">
              <a:alpha val="45000"/>
            </a:srgbClr>
          </a:solidFill>
          <a:ln w="12700">
            <a:solidFill>
              <a:srgbClr val="111D3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303520" y="38404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A9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5303520" y="4133088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Chris Stoner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5303520" y="4553712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Pacesetters 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744"/>
          </a:solidFill>
          <a:ln w="12700">
            <a:solidFill>
              <a:srgbClr val="1A27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DEVELOPMENT vs. SALES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73152" cy="9144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65760" y="1097280"/>
            <a:ext cx="3977640" cy="3566160"/>
          </a:xfrm>
          <a:prstGeom prst="rect">
            <a:avLst/>
          </a:prstGeom>
          <a:solidFill>
            <a:srgbClr val="243156"/>
          </a:solidFill>
          <a:ln w="12700">
            <a:solidFill>
              <a:srgbClr val="243156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097280"/>
            <a:ext cx="3977640" cy="7315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234440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97280" y="1207008"/>
            <a:ext cx="3063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Development</a:t>
            </a:r>
            <a:endParaRPr lang="en-US" sz="14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920240"/>
            <a:ext cx="228600" cy="2286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68680" y="1874520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growth &amp; partnerships</a:t>
            </a:r>
            <a:endParaRPr lang="en-US" sz="12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578608"/>
            <a:ext cx="228600" cy="2286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68680" y="2532888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Relationships + market expansion</a:t>
            </a:r>
            <a:endParaRPr lang="en-US" sz="12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236976"/>
            <a:ext cx="228600" cy="2286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68680" y="3191256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creation &amp; ecosystem</a:t>
            </a:r>
            <a:endParaRPr lang="en-US" sz="12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895344"/>
            <a:ext cx="228600" cy="22860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68680" y="3849624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capital built over time</a:t>
            </a:r>
            <a:endParaRPr lang="en-US" sz="1200" dirty="0"/>
          </a:p>
        </p:txBody>
      </p:sp>
      <p:sp>
        <p:nvSpPr>
          <p:cNvPr id="17" name="Shape 10"/>
          <p:cNvSpPr/>
          <p:nvPr/>
        </p:nvSpPr>
        <p:spPr>
          <a:xfrm>
            <a:off x="4800600" y="1097280"/>
            <a:ext cx="397764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DE6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1"/>
          <p:cNvSpPr/>
          <p:nvPr/>
        </p:nvSpPr>
        <p:spPr>
          <a:xfrm>
            <a:off x="4800600" y="1097280"/>
            <a:ext cx="3977640" cy="73152"/>
          </a:xfrm>
          <a:prstGeom prst="rect">
            <a:avLst/>
          </a:prstGeom>
          <a:solidFill>
            <a:srgbClr val="3D4A5C"/>
          </a:solidFill>
          <a:ln w="12700">
            <a:solidFill>
              <a:srgbClr val="3D4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1234440"/>
            <a:ext cx="411480" cy="41148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5532120" y="1207008"/>
            <a:ext cx="3063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D4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Sales</a:t>
            </a:r>
            <a:endParaRPr lang="en-US" sz="140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480" y="1920240"/>
            <a:ext cx="228600" cy="228600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5303520" y="1874520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Short-term revenue &amp; closing</a:t>
            </a:r>
            <a:endParaRPr lang="en-US" sz="1200" dirty="0"/>
          </a:p>
        </p:txBody>
      </p:sp>
      <p:pic>
        <p:nvPicPr>
          <p:cNvPr id="23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480" y="2578608"/>
            <a:ext cx="228600" cy="228600"/>
          </a:xfrm>
          <a:prstGeom prst="rect">
            <a:avLst/>
          </a:prstGeom>
        </p:spPr>
      </p:pic>
      <p:sp>
        <p:nvSpPr>
          <p:cNvPr id="24" name="Text 14"/>
          <p:cNvSpPr/>
          <p:nvPr/>
        </p:nvSpPr>
        <p:spPr>
          <a:xfrm>
            <a:off x="5303520" y="2532888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Converting opportunities to clients</a:t>
            </a:r>
            <a:endParaRPr lang="en-US" sz="1200" dirty="0"/>
          </a:p>
        </p:txBody>
      </p:sp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480" y="3236976"/>
            <a:ext cx="228600" cy="228600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5303520" y="3191256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Quota-driven activity cycles</a:t>
            </a:r>
            <a:endParaRPr lang="en-US" sz="1200" dirty="0"/>
          </a:p>
        </p:txBody>
      </p:sp>
      <p:pic>
        <p:nvPicPr>
          <p:cNvPr id="27" name="Image 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480" y="3895344"/>
            <a:ext cx="228600" cy="228600"/>
          </a:xfrm>
          <a:prstGeom prst="rect">
            <a:avLst/>
          </a:prstGeom>
        </p:spPr>
      </p:pic>
      <p:sp>
        <p:nvSpPr>
          <p:cNvPr id="28" name="Text 16"/>
          <p:cNvSpPr/>
          <p:nvPr/>
        </p:nvSpPr>
        <p:spPr>
          <a:xfrm>
            <a:off x="5303520" y="3849624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Transaction-focused outcomes</a:t>
            </a:r>
            <a:endParaRPr lang="en-US" sz="1200" dirty="0"/>
          </a:p>
        </p:txBody>
      </p:sp>
      <p:sp>
        <p:nvSpPr>
          <p:cNvPr id="29" name="Shape 17"/>
          <p:cNvSpPr/>
          <p:nvPr/>
        </p:nvSpPr>
        <p:spPr>
          <a:xfrm>
            <a:off x="365760" y="4709160"/>
            <a:ext cx="8412480" cy="320040"/>
          </a:xfrm>
          <a:prstGeom prst="rect">
            <a:avLst/>
          </a:prstGeom>
          <a:solidFill>
            <a:srgbClr val="C9A84C">
              <a:alpha val="20000"/>
            </a:srgbClr>
          </a:solidFill>
          <a:ln w="12700">
            <a:solidFill>
              <a:srgbClr val="C9A84C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18"/>
          <p:cNvSpPr/>
          <p:nvPr/>
        </p:nvSpPr>
        <p:spPr>
          <a:xfrm>
            <a:off x="365760" y="470916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BD creates the conditions. Sales closes within them.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243156"/>
          </a:solidFill>
          <a:ln w="12700">
            <a:solidFill>
              <a:srgbClr val="2431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73152" cy="100584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CORE PHILOSOPHY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365760" y="1188720"/>
            <a:ext cx="2651760" cy="2651760"/>
          </a:xfrm>
          <a:prstGeom prst="rect">
            <a:avLst/>
          </a:prstGeom>
          <a:solidFill>
            <a:srgbClr val="243156"/>
          </a:solidFill>
          <a:ln w="12700">
            <a:solidFill>
              <a:srgbClr val="243156"/>
            </a:solidFill>
            <a:prstDash val="solid"/>
          </a:ln>
          <a:effectLst>
            <a:outerShdw blurRad="127000" dist="508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265176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417320"/>
            <a:ext cx="640080" cy="6400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2176272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Direct Business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02920" y="2651760"/>
            <a:ext cx="23774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give each other a legitimate chance to win business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91840" y="1188720"/>
            <a:ext cx="2651760" cy="2651760"/>
          </a:xfrm>
          <a:prstGeom prst="rect">
            <a:avLst/>
          </a:prstGeom>
          <a:solidFill>
            <a:srgbClr val="243156"/>
          </a:solidFill>
          <a:ln w="12700">
            <a:solidFill>
              <a:srgbClr val="243156"/>
            </a:solidFill>
            <a:prstDash val="solid"/>
          </a:ln>
          <a:effectLst>
            <a:outerShdw blurRad="127000" dist="508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3291840" y="1188720"/>
            <a:ext cx="265176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0" y="1417320"/>
            <a:ext cx="640080" cy="6400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383280" y="2176272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Amplification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429000" y="2651760"/>
            <a:ext cx="23774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awareness of your partners' businesses across your network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6217920" y="1188720"/>
            <a:ext cx="2651760" cy="2651760"/>
          </a:xfrm>
          <a:prstGeom prst="rect">
            <a:avLst/>
          </a:prstGeom>
          <a:solidFill>
            <a:srgbClr val="243156"/>
          </a:solidFill>
          <a:ln w="12700">
            <a:solidFill>
              <a:srgbClr val="243156"/>
            </a:solidFill>
            <a:prstDash val="solid"/>
          </a:ln>
          <a:effectLst>
            <a:outerShdw blurRad="127000" dist="50800" dir="81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6217920" y="1188720"/>
            <a:ext cx="265176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0" y="1417320"/>
            <a:ext cx="640080" cy="64008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309360" y="2176272"/>
            <a:ext cx="2468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Savings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355080" y="2651760"/>
            <a:ext cx="237744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Leverage the group to reduce costs across vendors and services</a:t>
            </a:r>
            <a:endParaRPr lang="en-US" sz="1100" dirty="0"/>
          </a:p>
        </p:txBody>
      </p:sp>
      <p:pic>
        <p:nvPicPr>
          <p:cNvPr id="20" name="Image 3" descr="/home/claude/banner_cars.jp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0" y="3931920"/>
            <a:ext cx="9144000" cy="1211580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0" y="3931920"/>
            <a:ext cx="9144000" cy="1211580"/>
          </a:xfrm>
          <a:prstGeom prst="rect">
            <a:avLst/>
          </a:prstGeom>
          <a:solidFill>
            <a:srgbClr val="1A2744">
              <a:alpha val="55000"/>
            </a:srgbClr>
          </a:solidFill>
          <a:ln w="12700">
            <a:solidFill>
              <a:srgbClr val="1A2744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6"/>
          <p:cNvSpPr/>
          <p:nvPr/>
        </p:nvSpPr>
        <p:spPr>
          <a:xfrm>
            <a:off x="457200" y="397764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"What can we do for the others in the room?"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3D4A5C"/>
          </a:solidFill>
          <a:ln w="12700">
            <a:solidFill>
              <a:srgbClr val="3D4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73152" cy="9144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MOST COMPANIES GET WRONG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65760" y="1143000"/>
            <a:ext cx="41148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DE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143000"/>
            <a:ext cx="64008" cy="16916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307592"/>
            <a:ext cx="347472" cy="34747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0120" y="1252728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D4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Scattered Networking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30352" y="1737360"/>
            <a:ext cx="382219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Attending every event, collecting cards, taking photos — without depth or follow-up.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754880" y="1143000"/>
            <a:ext cx="41148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DE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754880" y="1143000"/>
            <a:ext cx="64008" cy="16916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472" y="1307592"/>
            <a:ext cx="347472" cy="34747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49240" y="1252728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D4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Transactional Mindset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4919472" y="1737360"/>
            <a:ext cx="382219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engaging when there's an obvious immediate return. 'What's in it for me?' kills momentum.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365760" y="3063240"/>
            <a:ext cx="41148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DE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365760" y="3063240"/>
            <a:ext cx="64008" cy="16916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3227832"/>
            <a:ext cx="347472" cy="34747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60120" y="3172968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D4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Inconsistent Follow-Through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530352" y="3657600"/>
            <a:ext cx="382219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Promising introductions and connections that never happen. Reliability is the foundation of trust.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4754880" y="3063240"/>
            <a:ext cx="41148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DE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4754880" y="3063240"/>
            <a:ext cx="64008" cy="16916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472" y="3227832"/>
            <a:ext cx="347472" cy="34747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349240" y="3172968"/>
            <a:ext cx="3383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D4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Collecting Contacts, Not Trust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4919472" y="3657600"/>
            <a:ext cx="382219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CRM full of names means nothing without relationships. You don't know who they know.</a:t>
            </a:r>
            <a:endParaRPr lang="en-US" sz="1100" dirty="0"/>
          </a:p>
        </p:txBody>
      </p:sp>
      <p:sp>
        <p:nvSpPr>
          <p:cNvPr id="25" name="Text 19"/>
          <p:cNvSpPr/>
          <p:nvPr/>
        </p:nvSpPr>
        <p:spPr>
          <a:xfrm>
            <a:off x="365760" y="475488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8A9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are everywhere all the time, you are actually nowhere.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43156"/>
          </a:solidFill>
          <a:ln w="12700">
            <a:solidFill>
              <a:srgbClr val="2431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73152" cy="9144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RELATIONSHIP-BASED BUSINESS DEVELOPMENT</a:t>
            </a:r>
            <a:endParaRPr lang="en-US" sz="18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216152"/>
            <a:ext cx="365760" cy="3657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14400" y="1051560"/>
            <a:ext cx="7863840" cy="658368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051560" y="1078992"/>
            <a:ext cx="7543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 With Helping Others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051560" y="1353312"/>
            <a:ext cx="7543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 from 'what can I get' to 'what can I give.' The most successful networkers add value first.</a:t>
            </a:r>
            <a:endParaRPr lang="en-US" sz="10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1965960"/>
            <a:ext cx="365760" cy="36576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914400" y="1801368"/>
            <a:ext cx="7863840" cy="658368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1051560" y="1828800"/>
            <a:ext cx="7543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Become a Connector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1051560" y="2103120"/>
            <a:ext cx="7543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 partners to your contacts. Every connection you make builds your reputation as a trusted resource.</a:t>
            </a:r>
            <a:endParaRPr lang="en-US" sz="10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2715768"/>
            <a:ext cx="365760" cy="365760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914400" y="2551176"/>
            <a:ext cx="7863840" cy="658368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0"/>
          <p:cNvSpPr/>
          <p:nvPr/>
        </p:nvSpPr>
        <p:spPr>
          <a:xfrm>
            <a:off x="1051560" y="2578608"/>
            <a:ext cx="7543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 Trust Capital Early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1051560" y="2852928"/>
            <a:ext cx="7543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 in relationships before you need them. Trust is a long-term asset — not a transaction.</a:t>
            </a:r>
            <a:endParaRPr lang="en-US" sz="10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3465576"/>
            <a:ext cx="365760" cy="365760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914400" y="3300984"/>
            <a:ext cx="7863840" cy="658368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3"/>
          <p:cNvSpPr/>
          <p:nvPr/>
        </p:nvSpPr>
        <p:spPr>
          <a:xfrm>
            <a:off x="1051560" y="3328416"/>
            <a:ext cx="7543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Consistency Compounds Over Time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1051560" y="3602736"/>
            <a:ext cx="7543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Steady, ongoing presence — even minimal activity — builds familiarity and opportunity better than bursts.</a:t>
            </a:r>
            <a:endParaRPr lang="en-US" sz="1000" dirty="0"/>
          </a:p>
        </p:txBody>
      </p:sp>
      <p:pic>
        <p:nvPicPr>
          <p:cNvPr id="21" name="Image 4" descr="/home/claude/banner_cars.jp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4041648"/>
            <a:ext cx="9144000" cy="1097280"/>
          </a:xfrm>
          <a:prstGeom prst="rect">
            <a:avLst/>
          </a:prstGeom>
        </p:spPr>
      </p:pic>
      <p:sp>
        <p:nvSpPr>
          <p:cNvPr id="22" name="Shape 15"/>
          <p:cNvSpPr/>
          <p:nvPr/>
        </p:nvSpPr>
        <p:spPr>
          <a:xfrm>
            <a:off x="0" y="4041648"/>
            <a:ext cx="9144000" cy="1097280"/>
          </a:xfrm>
          <a:prstGeom prst="rect">
            <a:avLst/>
          </a:prstGeom>
          <a:solidFill>
            <a:srgbClr val="1A2744">
              <a:alpha val="55000"/>
            </a:srgbClr>
          </a:solidFill>
          <a:ln w="12700">
            <a:solidFill>
              <a:srgbClr val="1A2744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6"/>
          <p:cNvSpPr/>
          <p:nvPr/>
        </p:nvSpPr>
        <p:spPr>
          <a:xfrm>
            <a:off x="365760" y="4087368"/>
            <a:ext cx="8412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network is your net worth — invest in it daily.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744"/>
          </a:solidFill>
          <a:ln w="12700">
            <a:solidFill>
              <a:srgbClr val="1A27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73152" cy="9144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TRANSACTIONAL vs. RELATIONAL NETWORKING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65760" y="1005840"/>
            <a:ext cx="3749040" cy="457200"/>
          </a:xfrm>
          <a:prstGeom prst="rect">
            <a:avLst/>
          </a:prstGeom>
          <a:solidFill>
            <a:srgbClr val="3D4A5C"/>
          </a:solidFill>
          <a:ln w="12700">
            <a:solidFill>
              <a:srgbClr val="3D4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100584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⚡ TRANSACTIONAL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0" y="1005840"/>
            <a:ext cx="3749040" cy="457200"/>
          </a:xfrm>
          <a:prstGeom prst="rect">
            <a:avLst/>
          </a:prstGeom>
          <a:solidFill>
            <a:srgbClr val="1A2744"/>
          </a:solidFill>
          <a:ln w="12700">
            <a:solidFill>
              <a:srgbClr val="1A27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0" y="100584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🤝 RELATIONAL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65760" y="1600200"/>
            <a:ext cx="3749040" cy="548640"/>
          </a:xfrm>
          <a:prstGeom prst="rect">
            <a:avLst/>
          </a:prstGeom>
          <a:solidFill>
            <a:srgbClr val="EAEDF4"/>
          </a:solidFill>
          <a:ln w="12700">
            <a:solidFill>
              <a:srgbClr val="D0D5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55648"/>
            <a:ext cx="237744" cy="23774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77240" y="16916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 ROI focus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5029200" y="1600200"/>
            <a:ext cx="3749040" cy="548640"/>
          </a:xfrm>
          <a:prstGeom prst="rect">
            <a:avLst/>
          </a:prstGeom>
          <a:solidFill>
            <a:srgbClr val="EAEDF4"/>
          </a:solidFill>
          <a:ln w="12700">
            <a:solidFill>
              <a:srgbClr val="D0D5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0" y="1755648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40680" y="16916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ecosystem building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4206240" y="173736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8A95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vs</a:t>
            </a:r>
            <a:endParaRPr lang="en-US" sz="900" dirty="0"/>
          </a:p>
        </p:txBody>
      </p:sp>
      <p:sp>
        <p:nvSpPr>
          <p:cNvPr id="16" name="Shape 12"/>
          <p:cNvSpPr/>
          <p:nvPr/>
        </p:nvSpPr>
        <p:spPr>
          <a:xfrm>
            <a:off x="365760" y="2221992"/>
            <a:ext cx="374904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77440"/>
            <a:ext cx="237744" cy="23774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777240" y="2313432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Collects contacts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5029200" y="2221992"/>
            <a:ext cx="374904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0" y="2377440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440680" y="2313432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Cultivates relationships</a:t>
            </a:r>
            <a:endParaRPr lang="en-US" sz="1100" dirty="0"/>
          </a:p>
        </p:txBody>
      </p:sp>
      <p:sp>
        <p:nvSpPr>
          <p:cNvPr id="22" name="Text 16"/>
          <p:cNvSpPr/>
          <p:nvPr/>
        </p:nvSpPr>
        <p:spPr>
          <a:xfrm>
            <a:off x="4206240" y="2359152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8A95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vs</a:t>
            </a:r>
            <a:endParaRPr lang="en-US" sz="900" dirty="0"/>
          </a:p>
        </p:txBody>
      </p:sp>
      <p:sp>
        <p:nvSpPr>
          <p:cNvPr id="23" name="Shape 17"/>
          <p:cNvSpPr/>
          <p:nvPr/>
        </p:nvSpPr>
        <p:spPr>
          <a:xfrm>
            <a:off x="365760" y="2843784"/>
            <a:ext cx="3749040" cy="548640"/>
          </a:xfrm>
          <a:prstGeom prst="rect">
            <a:avLst/>
          </a:prstGeom>
          <a:solidFill>
            <a:srgbClr val="EAEDF4"/>
          </a:solidFill>
          <a:ln w="12700">
            <a:solidFill>
              <a:srgbClr val="D0D5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99232"/>
            <a:ext cx="237744" cy="237744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77240" y="2935224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One-time transactions</a:t>
            </a:r>
            <a:endParaRPr lang="en-US" sz="1100" dirty="0"/>
          </a:p>
        </p:txBody>
      </p:sp>
      <p:sp>
        <p:nvSpPr>
          <p:cNvPr id="26" name="Shape 19"/>
          <p:cNvSpPr/>
          <p:nvPr/>
        </p:nvSpPr>
        <p:spPr>
          <a:xfrm>
            <a:off x="5029200" y="2843784"/>
            <a:ext cx="3749040" cy="548640"/>
          </a:xfrm>
          <a:prstGeom prst="rect">
            <a:avLst/>
          </a:prstGeom>
          <a:solidFill>
            <a:srgbClr val="EAEDF4"/>
          </a:solidFill>
          <a:ln w="12700">
            <a:solidFill>
              <a:srgbClr val="D0D5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0" y="2999232"/>
            <a:ext cx="237744" cy="237744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5440680" y="2935224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Compounding referral intelligence</a:t>
            </a:r>
            <a:endParaRPr lang="en-US" sz="1100" dirty="0"/>
          </a:p>
        </p:txBody>
      </p:sp>
      <p:sp>
        <p:nvSpPr>
          <p:cNvPr id="29" name="Text 21"/>
          <p:cNvSpPr/>
          <p:nvPr/>
        </p:nvSpPr>
        <p:spPr>
          <a:xfrm>
            <a:off x="4206240" y="2980944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8A95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vs</a:t>
            </a:r>
            <a:endParaRPr lang="en-US" sz="900" dirty="0"/>
          </a:p>
        </p:txBody>
      </p:sp>
      <p:sp>
        <p:nvSpPr>
          <p:cNvPr id="30" name="Shape 22"/>
          <p:cNvSpPr/>
          <p:nvPr/>
        </p:nvSpPr>
        <p:spPr>
          <a:xfrm>
            <a:off x="365760" y="3465576"/>
            <a:ext cx="374904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1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21024"/>
            <a:ext cx="237744" cy="237744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777240" y="3557016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Scattered event attendance</a:t>
            </a:r>
            <a:endParaRPr lang="en-US" sz="1100" dirty="0"/>
          </a:p>
        </p:txBody>
      </p:sp>
      <p:sp>
        <p:nvSpPr>
          <p:cNvPr id="33" name="Shape 24"/>
          <p:cNvSpPr/>
          <p:nvPr/>
        </p:nvSpPr>
        <p:spPr>
          <a:xfrm>
            <a:off x="5029200" y="3465576"/>
            <a:ext cx="374904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5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0" y="3621024"/>
            <a:ext cx="237744" cy="237744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5440680" y="3557016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Selective, intentional presence</a:t>
            </a:r>
            <a:endParaRPr lang="en-US" sz="1100" dirty="0"/>
          </a:p>
        </p:txBody>
      </p:sp>
      <p:sp>
        <p:nvSpPr>
          <p:cNvPr id="36" name="Text 26"/>
          <p:cNvSpPr/>
          <p:nvPr/>
        </p:nvSpPr>
        <p:spPr>
          <a:xfrm>
            <a:off x="4206240" y="3602736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8A95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vs</a:t>
            </a:r>
            <a:endParaRPr lang="en-US" sz="900" dirty="0"/>
          </a:p>
        </p:txBody>
      </p:sp>
      <p:sp>
        <p:nvSpPr>
          <p:cNvPr id="37" name="Shape 27"/>
          <p:cNvSpPr/>
          <p:nvPr/>
        </p:nvSpPr>
        <p:spPr>
          <a:xfrm>
            <a:off x="365760" y="4087368"/>
            <a:ext cx="3749040" cy="548640"/>
          </a:xfrm>
          <a:prstGeom prst="rect">
            <a:avLst/>
          </a:prstGeom>
          <a:solidFill>
            <a:srgbClr val="EAEDF4"/>
          </a:solidFill>
          <a:ln w="12700">
            <a:solidFill>
              <a:srgbClr val="D0D5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8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42816"/>
            <a:ext cx="237744" cy="237744"/>
          </a:xfrm>
          <a:prstGeom prst="rect">
            <a:avLst/>
          </a:prstGeom>
        </p:spPr>
      </p:pic>
      <p:sp>
        <p:nvSpPr>
          <p:cNvPr id="39" name="Text 28"/>
          <p:cNvSpPr/>
          <p:nvPr/>
        </p:nvSpPr>
        <p:spPr>
          <a:xfrm>
            <a:off x="777240" y="4178808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'What can I get?'</a:t>
            </a:r>
            <a:endParaRPr lang="en-US" sz="1100" dirty="0"/>
          </a:p>
        </p:txBody>
      </p:sp>
      <p:sp>
        <p:nvSpPr>
          <p:cNvPr id="40" name="Shape 29"/>
          <p:cNvSpPr/>
          <p:nvPr/>
        </p:nvSpPr>
        <p:spPr>
          <a:xfrm>
            <a:off x="5029200" y="4087368"/>
            <a:ext cx="3749040" cy="548640"/>
          </a:xfrm>
          <a:prstGeom prst="rect">
            <a:avLst/>
          </a:prstGeom>
          <a:solidFill>
            <a:srgbClr val="EAEDF4"/>
          </a:solidFill>
          <a:ln w="12700">
            <a:solidFill>
              <a:srgbClr val="D0D5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1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0" y="4242816"/>
            <a:ext cx="237744" cy="237744"/>
          </a:xfrm>
          <a:prstGeom prst="rect">
            <a:avLst/>
          </a:prstGeom>
        </p:spPr>
      </p:pic>
      <p:sp>
        <p:nvSpPr>
          <p:cNvPr id="42" name="Text 30"/>
          <p:cNvSpPr/>
          <p:nvPr/>
        </p:nvSpPr>
        <p:spPr>
          <a:xfrm>
            <a:off x="5440680" y="4178808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'What can I give?'</a:t>
            </a:r>
            <a:endParaRPr lang="en-US" sz="1100" dirty="0"/>
          </a:p>
        </p:txBody>
      </p:sp>
      <p:sp>
        <p:nvSpPr>
          <p:cNvPr id="43" name="Text 31"/>
          <p:cNvSpPr/>
          <p:nvPr/>
        </p:nvSpPr>
        <p:spPr>
          <a:xfrm>
            <a:off x="4206240" y="42245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8A95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vs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43156"/>
          </a:solidFill>
          <a:ln w="12700">
            <a:solidFill>
              <a:srgbClr val="2431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73152" cy="9144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1x1 STRATEGY</a:t>
            </a:r>
            <a:endParaRPr lang="en-US" sz="2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051560"/>
            <a:ext cx="1371600" cy="1371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20040" y="2514600"/>
            <a:ext cx="1508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Coffee or Zoom.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i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week.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2103120" y="1051560"/>
            <a:ext cx="502920" cy="5029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2103120" y="10515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2743200" y="1051560"/>
            <a:ext cx="6035040" cy="822960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2834640" y="1088136"/>
            <a:ext cx="58521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Schedule It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2834640" y="1399032"/>
            <a:ext cx="5852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 to one 1x1 per week with a fellow member — even those outside your direct industry.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2103120" y="2011680"/>
            <a:ext cx="502920" cy="5029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2103120" y="20116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2743200" y="2011680"/>
            <a:ext cx="6035040" cy="822960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2834640" y="2048256"/>
            <a:ext cx="58521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Learn Their Business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2834640" y="2359152"/>
            <a:ext cx="5852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what they do, who their ideal client is, and what challenges they're facing right now.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2103120" y="2971800"/>
            <a:ext cx="502920" cy="5029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2103120" y="29718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2743200" y="2971800"/>
            <a:ext cx="6035040" cy="822960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2834640" y="3008376"/>
            <a:ext cx="58521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Discover Who They Know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2834640" y="3319272"/>
            <a:ext cx="5852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don't know who they know. This is referral intelligence you can't get any other way.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2103120" y="3931920"/>
            <a:ext cx="502920" cy="5029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2103120" y="39319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2743200" y="3931920"/>
            <a:ext cx="6035040" cy="822960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2834640" y="3968496"/>
            <a:ext cx="585216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Focus on How You Can Help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2834640" y="4279392"/>
            <a:ext cx="5852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can you introduce them to? Adopt a 'give first' mentality in every meeting.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365760" y="4773168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8A9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industry agnostic. You'll be surprised who leads back to business.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744"/>
          </a:solidFill>
          <a:ln w="12700">
            <a:solidFill>
              <a:srgbClr val="1A27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73152" cy="9144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QUESTIONS THAT CREATE BETTER CONVERSATIONS</a:t>
            </a:r>
            <a:endParaRPr lang="en-US" sz="1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09728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7280" y="1097280"/>
            <a:ext cx="7772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 the Three Questions Rule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65760" y="173736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every conversation with a partner, ask: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65760" y="2240280"/>
            <a:ext cx="84124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DE6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65760" y="2240280"/>
            <a:ext cx="548640" cy="777240"/>
          </a:xfrm>
          <a:prstGeom prst="rect">
            <a:avLst/>
          </a:prstGeom>
          <a:solidFill>
            <a:srgbClr val="1A2744"/>
          </a:solidFill>
          <a:ln w="12700">
            <a:solidFill>
              <a:srgbClr val="1A27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365760" y="2240280"/>
            <a:ext cx="5486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1051560" y="2286000"/>
            <a:ext cx="7498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are you working on right now?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051560" y="2651760"/>
            <a:ext cx="749808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A9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a window into their current priorities and active deals.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365760" y="3136392"/>
            <a:ext cx="84124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DE6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365760" y="3136392"/>
            <a:ext cx="548640" cy="777240"/>
          </a:xfrm>
          <a:prstGeom prst="rect">
            <a:avLst/>
          </a:prstGeom>
          <a:solidFill>
            <a:srgbClr val="1A2744"/>
          </a:solidFill>
          <a:ln w="12700">
            <a:solidFill>
              <a:srgbClr val="1A27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65760" y="3136392"/>
            <a:ext cx="5486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051560" y="3182112"/>
            <a:ext cx="7498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challenge are you facing?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051560" y="3547872"/>
            <a:ext cx="749808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A9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Reveals where you or someone you know might be able to help.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365760" y="4032504"/>
            <a:ext cx="84124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DE6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365760" y="4032504"/>
            <a:ext cx="548640" cy="777240"/>
          </a:xfrm>
          <a:prstGeom prst="rect">
            <a:avLst/>
          </a:prstGeom>
          <a:solidFill>
            <a:srgbClr val="1A2744"/>
          </a:solidFill>
          <a:ln w="12700">
            <a:solidFill>
              <a:srgbClr val="1A27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365760" y="4032504"/>
            <a:ext cx="5486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1051560" y="4078224"/>
            <a:ext cx="7498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can I help or connect you?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1051560" y="4443984"/>
            <a:ext cx="749808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A9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Positions you as a connector and resource, not just a contact.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43156"/>
          </a:solidFill>
          <a:ln w="12700">
            <a:solidFill>
              <a:srgbClr val="2431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73152" cy="9144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HIDDEN ROI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1005840"/>
            <a:ext cx="8412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members only count closed deals. Optimized members also gain: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5760" y="1554480"/>
            <a:ext cx="2651760" cy="1371600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1664208"/>
            <a:ext cx="384048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32688" y="1645920"/>
            <a:ext cx="1965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Vendor Risk Reduction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75488" y="2148840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Pacesetters partners give you vetted alternatives.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291840" y="1554480"/>
            <a:ext cx="2651760" cy="1371600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1568" y="1664208"/>
            <a:ext cx="384048" cy="3840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858768" y="1645920"/>
            <a:ext cx="1965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Faster Hiring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3401568" y="2148840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Referral-based hiring is faster and more reliable.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6217920" y="1554480"/>
            <a:ext cx="2651760" cy="1371600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7648" y="1664208"/>
            <a:ext cx="384048" cy="38404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784848" y="1645920"/>
            <a:ext cx="1965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Stronger Client Retention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6327648" y="2148840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 can plug gaps in your service offering.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365760" y="3154680"/>
            <a:ext cx="2651760" cy="1371600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88" y="3264408"/>
            <a:ext cx="384048" cy="38404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32688" y="3246120"/>
            <a:ext cx="1965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Increased Visibility</a:t>
            </a:r>
            <a:endParaRPr lang="en-US" sz="1200" dirty="0"/>
          </a:p>
        </p:txBody>
      </p:sp>
      <p:sp>
        <p:nvSpPr>
          <p:cNvPr id="21" name="Text 15"/>
          <p:cNvSpPr/>
          <p:nvPr/>
        </p:nvSpPr>
        <p:spPr>
          <a:xfrm>
            <a:off x="475488" y="3749040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Amplification multiplies your brand reach for free.</a:t>
            </a:r>
            <a:endParaRPr lang="en-US" sz="1000" dirty="0"/>
          </a:p>
        </p:txBody>
      </p:sp>
      <p:sp>
        <p:nvSpPr>
          <p:cNvPr id="22" name="Shape 16"/>
          <p:cNvSpPr/>
          <p:nvPr/>
        </p:nvSpPr>
        <p:spPr>
          <a:xfrm>
            <a:off x="3291840" y="3154680"/>
            <a:ext cx="2651760" cy="1371600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1568" y="3264408"/>
            <a:ext cx="384048" cy="384048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3858768" y="3246120"/>
            <a:ext cx="1965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Fewer Cold Hours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3401568" y="3749040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 introductions dramatically reduce your BD grind.</a:t>
            </a:r>
            <a:endParaRPr lang="en-US" sz="1000" dirty="0"/>
          </a:p>
        </p:txBody>
      </p:sp>
      <p:sp>
        <p:nvSpPr>
          <p:cNvPr id="26" name="Shape 19"/>
          <p:cNvSpPr/>
          <p:nvPr/>
        </p:nvSpPr>
        <p:spPr>
          <a:xfrm>
            <a:off x="6217920" y="3154680"/>
            <a:ext cx="2651760" cy="1371600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7648" y="3264408"/>
            <a:ext cx="384048" cy="384048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6784848" y="3246120"/>
            <a:ext cx="1965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Credibility by Association</a:t>
            </a:r>
            <a:endParaRPr lang="en-US" sz="1200" dirty="0"/>
          </a:p>
        </p:txBody>
      </p:sp>
      <p:sp>
        <p:nvSpPr>
          <p:cNvPr id="29" name="Text 21"/>
          <p:cNvSpPr/>
          <p:nvPr/>
        </p:nvSpPr>
        <p:spPr>
          <a:xfrm>
            <a:off x="6327648" y="3749040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Being part of a trusted group elevates your brand.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744"/>
          </a:solidFill>
          <a:ln w="12700">
            <a:solidFill>
              <a:srgbClr val="1A27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73152" cy="9144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DEVELOPMENT AS LEADERSHIP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65760" y="1097280"/>
            <a:ext cx="3840480" cy="3566160"/>
          </a:xfrm>
          <a:prstGeom prst="rect">
            <a:avLst/>
          </a:prstGeom>
          <a:solidFill>
            <a:srgbClr val="FBF0EE"/>
          </a:solidFill>
          <a:ln w="12700">
            <a:solidFill>
              <a:srgbClr val="E8C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097280"/>
            <a:ext cx="3840480" cy="5029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65760" y="1097280"/>
            <a:ext cx="3840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Members Who Underperform</a:t>
            </a:r>
            <a:endParaRPr lang="en-US" sz="12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737360"/>
            <a:ext cx="256032" cy="2560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41248" y="1709928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 inconsistently</a:t>
            </a:r>
            <a:endParaRPr lang="en-US" sz="12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267712"/>
            <a:ext cx="256032" cy="25603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41248" y="2240280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 1x1s</a:t>
            </a:r>
            <a:endParaRPr lang="en-US" sz="12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798064"/>
            <a:ext cx="256032" cy="25603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41248" y="2770632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share updates</a:t>
            </a:r>
            <a:endParaRPr lang="en-US" sz="12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328416"/>
            <a:ext cx="256032" cy="25603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41248" y="3300984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amplify others</a:t>
            </a:r>
            <a:endParaRPr lang="en-US" sz="12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858768"/>
            <a:ext cx="256032" cy="256032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841248" y="3831336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the group transactionally</a:t>
            </a:r>
            <a:endParaRPr lang="en-US" sz="1200" dirty="0"/>
          </a:p>
        </p:txBody>
      </p:sp>
      <p:sp>
        <p:nvSpPr>
          <p:cNvPr id="18" name="Shape 11"/>
          <p:cNvSpPr/>
          <p:nvPr/>
        </p:nvSpPr>
        <p:spPr>
          <a:xfrm>
            <a:off x="4937760" y="1097280"/>
            <a:ext cx="3840480" cy="3566160"/>
          </a:xfrm>
          <a:prstGeom prst="rect">
            <a:avLst/>
          </a:prstGeom>
          <a:solidFill>
            <a:srgbClr val="EEF6F4"/>
          </a:solidFill>
          <a:ln w="12700">
            <a:solidFill>
              <a:srgbClr val="B8DD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2"/>
          <p:cNvSpPr/>
          <p:nvPr/>
        </p:nvSpPr>
        <p:spPr>
          <a:xfrm>
            <a:off x="4937760" y="1097280"/>
            <a:ext cx="3840480" cy="502920"/>
          </a:xfrm>
          <a:prstGeom prst="rect">
            <a:avLst/>
          </a:prstGeom>
          <a:solidFill>
            <a:srgbClr val="1ABC9C"/>
          </a:solidFill>
          <a:ln w="12700">
            <a:solidFill>
              <a:srgbClr val="1ABC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3"/>
          <p:cNvSpPr/>
          <p:nvPr/>
        </p:nvSpPr>
        <p:spPr>
          <a:xfrm>
            <a:off x="4937760" y="1097280"/>
            <a:ext cx="3840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Members Who Outperform</a:t>
            </a:r>
            <a:endParaRPr lang="en-US" sz="1200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1737360"/>
            <a:ext cx="256032" cy="256032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5394960" y="1709928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Pacesetters as a long-term investment</a:t>
            </a:r>
            <a:endParaRPr lang="en-US" sz="1100" dirty="0"/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2267712"/>
            <a:ext cx="256032" cy="256032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5394960" y="2240280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with helping others first</a:t>
            </a:r>
            <a:endParaRPr lang="en-US" sz="1100" dirty="0"/>
          </a:p>
        </p:txBody>
      </p:sp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2798064"/>
            <a:ext cx="256032" cy="256032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5394960" y="2770632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Become known quantities in the group</a:t>
            </a:r>
            <a:endParaRPr lang="en-US" sz="1100" dirty="0"/>
          </a:p>
        </p:txBody>
      </p:sp>
      <p:pic>
        <p:nvPicPr>
          <p:cNvPr id="27" name="Image 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3328416"/>
            <a:ext cx="256032" cy="256032"/>
          </a:xfrm>
          <a:prstGeom prst="rect">
            <a:avLst/>
          </a:prstGeom>
        </p:spPr>
      </p:pic>
      <p:sp>
        <p:nvSpPr>
          <p:cNvPr id="28" name="Text 17"/>
          <p:cNvSpPr/>
          <p:nvPr/>
        </p:nvSpPr>
        <p:spPr>
          <a:xfrm>
            <a:off x="5394960" y="3300984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trust capital before needing it</a:t>
            </a:r>
            <a:endParaRPr lang="en-US" sz="1100" dirty="0"/>
          </a:p>
        </p:txBody>
      </p:sp>
      <p:pic>
        <p:nvPicPr>
          <p:cNvPr id="29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3858768"/>
            <a:ext cx="256032" cy="256032"/>
          </a:xfrm>
          <a:prstGeom prst="rect">
            <a:avLst/>
          </a:prstGeom>
        </p:spPr>
      </p:pic>
      <p:sp>
        <p:nvSpPr>
          <p:cNvPr id="30" name="Text 18"/>
          <p:cNvSpPr/>
          <p:nvPr/>
        </p:nvSpPr>
        <p:spPr>
          <a:xfrm>
            <a:off x="5394960" y="3831336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up consistently and reliably</a:t>
            </a:r>
            <a:endParaRPr lang="en-US" sz="1100" dirty="0"/>
          </a:p>
        </p:txBody>
      </p:sp>
      <p:sp>
        <p:nvSpPr>
          <p:cNvPr id="31" name="Text 19"/>
          <p:cNvSpPr/>
          <p:nvPr/>
        </p:nvSpPr>
        <p:spPr>
          <a:xfrm>
            <a:off x="365760" y="470916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real divider is behavior — not membership.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anner_car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1828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rgbClr val="1A2744">
              <a:alpha val="75000"/>
            </a:srgbClr>
          </a:solidFill>
          <a:ln w="12700">
            <a:solidFill>
              <a:srgbClr val="1A2744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73152" cy="18288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365760" y="27432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INTERACTIVE DISCUSSION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365760" y="91440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 on your own business development reality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65760" y="2011680"/>
            <a:ext cx="8412480" cy="621792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2057400"/>
            <a:ext cx="347472" cy="34747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05840" y="2029968"/>
            <a:ext cx="7635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does your business development currently succeed?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365760" y="2743200"/>
            <a:ext cx="8412480" cy="621792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2788920"/>
            <a:ext cx="347472" cy="34747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05840" y="2761488"/>
            <a:ext cx="7635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is it inconsistent or scattered?</a:t>
            </a:r>
            <a:endParaRPr lang="en-US" sz="1200" dirty="0"/>
          </a:p>
        </p:txBody>
      </p:sp>
      <p:sp>
        <p:nvSpPr>
          <p:cNvPr id="13" name="Shape 8"/>
          <p:cNvSpPr/>
          <p:nvPr/>
        </p:nvSpPr>
        <p:spPr>
          <a:xfrm>
            <a:off x="365760" y="3474720"/>
            <a:ext cx="8412480" cy="621792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3520440"/>
            <a:ext cx="347472" cy="34747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05840" y="3493008"/>
            <a:ext cx="7635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relationships should you be deepening?</a:t>
            </a:r>
            <a:endParaRPr lang="en-US" sz="1200" dirty="0"/>
          </a:p>
        </p:txBody>
      </p:sp>
      <p:sp>
        <p:nvSpPr>
          <p:cNvPr id="16" name="Shape 10"/>
          <p:cNvSpPr/>
          <p:nvPr/>
        </p:nvSpPr>
        <p:spPr>
          <a:xfrm>
            <a:off x="365760" y="4206240"/>
            <a:ext cx="8412480" cy="621792"/>
          </a:xfrm>
          <a:prstGeom prst="rect">
            <a:avLst/>
          </a:prstGeom>
          <a:solidFill>
            <a:srgbClr val="243156"/>
          </a:solidFill>
          <a:ln w="12700">
            <a:solidFill>
              <a:srgbClr val="2D3F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4251960"/>
            <a:ext cx="347472" cy="34747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005840" y="4224528"/>
            <a:ext cx="7635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you not leveraging within this group today?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744"/>
          </a:solidFill>
          <a:ln w="12700">
            <a:solidFill>
              <a:srgbClr val="1A27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73152" cy="9144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ACTION ITEMS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1097280"/>
            <a:ext cx="841248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DE6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097280"/>
            <a:ext cx="640080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65760" y="1097280"/>
            <a:ext cx="640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143000" y="1152144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Schedule Your 1x1s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43000" y="1517904"/>
            <a:ext cx="74980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time this week. One 1x1 per week with a member you haven't met with recently.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65760" y="2029968"/>
            <a:ext cx="841248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DE6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65760" y="2029968"/>
            <a:ext cx="640080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65760" y="2029968"/>
            <a:ext cx="640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143000" y="2084832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Create a Focused Ask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43000" y="2450592"/>
            <a:ext cx="74980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every meeting with one clear, specific request — an intro, a challenge, an opportunity.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65760" y="2962656"/>
            <a:ext cx="841248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DE6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365760" y="2962656"/>
            <a:ext cx="640080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65760" y="2962656"/>
            <a:ext cx="640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143000" y="301752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Amplify Others Consistently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143000" y="3383280"/>
            <a:ext cx="74980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Spend 10 minutes every Friday engaging with three partners' LinkedIn content.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65760" y="3895344"/>
            <a:ext cx="841248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DE6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365760" y="3895344"/>
            <a:ext cx="640080" cy="80467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65760" y="3895344"/>
            <a:ext cx="640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143000" y="3950208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7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Set Measurable Goals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143000" y="4315968"/>
            <a:ext cx="74980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2–3 quarterly goals: referrals given, 1x1s held, opportunities shared with others.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anner_car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3200400"/>
            <a:ext cx="9144000" cy="19431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3200400"/>
            <a:ext cx="9144000" cy="1943100"/>
          </a:xfrm>
          <a:prstGeom prst="rect">
            <a:avLst/>
          </a:prstGeom>
          <a:solidFill>
            <a:srgbClr val="1A2744">
              <a:alpha val="65000"/>
            </a:srgbClr>
          </a:solidFill>
          <a:ln w="12700">
            <a:solidFill>
              <a:srgbClr val="1A2744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457200"/>
            <a:ext cx="822960" cy="822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65760" y="1371600"/>
            <a:ext cx="84124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strongest networks are built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before they are needed.</a:t>
            </a:r>
            <a:endParaRPr lang="en-US" sz="3200" dirty="0"/>
          </a:p>
        </p:txBody>
      </p:sp>
      <p:sp>
        <p:nvSpPr>
          <p:cNvPr id="7" name="Text 3"/>
          <p:cNvSpPr/>
          <p:nvPr/>
        </p:nvSpPr>
        <p:spPr>
          <a:xfrm>
            <a:off x="365760" y="274320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development is trust development.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365760" y="475488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A9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Pacesetters Elite  |  annapolispacesetters.com  |  baltimorepacesetters.com  |  dcpacesetters.com  |  frederickpacesetters.com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871</Words>
  <Application>Microsoft Office PowerPoint</Application>
  <PresentationFormat>On-screen Show (16:9)</PresentationFormat>
  <Paragraphs>160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Pacesetters Elite – Business Development</dc:title>
  <dc:subject>PptxGenJS Presentation</dc:subject>
  <dc:creator>PptxGenJS</dc:creator>
  <cp:lastModifiedBy>Chris Stoner</cp:lastModifiedBy>
  <cp:revision>1</cp:revision>
  <dcterms:created xsi:type="dcterms:W3CDTF">2026-05-06T22:46:02Z</dcterms:created>
  <dcterms:modified xsi:type="dcterms:W3CDTF">2026-05-06T22:51:09Z</dcterms:modified>
</cp:coreProperties>
</file>